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Kat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Introduction -&gt; can introduce group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93aef9db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93aef9db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Dziugas?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93aef9db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93aef9db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93aef9db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93aef9d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Kat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Brief overview -&gt; talk about what the problem statement is, what we were required to do for it (eg needed to use aws services to create analysis of data from sensors from autistic people to detect when their next meltdown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approach -&gt; mention technologies we’ve used (the data stream, kinesis, lambda, alexa skills?)&lt;&lt; mentioned in research part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MVP (minimum viable product) Suitability -&gt; is this problem statement good to create one working function and then deploy it in a small environment, to see if the current functionality is satisfactory enough?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93aef9db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93aef9db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Lukas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93aef9db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93aef9db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Natalia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Sprints -&gt; during the project, consistently assigned small tasks for ourselves for a short deadline, after which we’d discuss the progress of each team member and then would allocate new tasks. These short deadlines enabled us to get major parts of our solution to be sufficiently completed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Reallocating -&gt; sometimes needed to assign more members on a particular task when we came across a problem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93aef9db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93aef9db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Nathan</a:t>
            </a:r>
            <a:endParaRPr/>
          </a:p>
          <a:p>
            <a:pPr indent="0" lvl="0" marL="0" rtl="0" algn="l">
              <a:spcBef>
                <a:spcPts val="0"/>
              </a:spcBef>
              <a:spcAft>
                <a:spcPts val="0"/>
              </a:spcAft>
              <a:buNone/>
            </a:pPr>
            <a:r>
              <a:rPr lang="en-GB"/>
              <a:t>	1 </a:t>
            </a:r>
            <a:r>
              <a:rPr lang="en-GB">
                <a:solidFill>
                  <a:srgbClr val="4A86E8"/>
                </a:solidFill>
              </a:rPr>
              <a:t>(AWS services and tools) -</a:t>
            </a:r>
            <a:r>
              <a:rPr lang="en-GB"/>
              <a:t> </a:t>
            </a:r>
            <a:r>
              <a:rPr lang="en-GB">
                <a:solidFill>
                  <a:srgbClr val="0000FF"/>
                </a:solidFill>
              </a:rPr>
              <a:t>Used Kinesis, DynamoDB, Athena, S3.</a:t>
            </a:r>
            <a:endParaRPr>
              <a:solidFill>
                <a:srgbClr val="0000FF"/>
              </a:solidFill>
            </a:endParaRPr>
          </a:p>
          <a:p>
            <a:pPr indent="0" lvl="0" marL="0" rtl="0" algn="l">
              <a:spcBef>
                <a:spcPts val="0"/>
              </a:spcBef>
              <a:spcAft>
                <a:spcPts val="0"/>
              </a:spcAft>
              <a:buNone/>
            </a:pPr>
            <a:r>
              <a:rPr lang="en-GB"/>
              <a:t>	2 </a:t>
            </a:r>
            <a:r>
              <a:rPr lang="en-GB">
                <a:solidFill>
                  <a:srgbClr val="4A86E8"/>
                </a:solidFill>
              </a:rPr>
              <a:t>(tutorials)</a:t>
            </a:r>
            <a:r>
              <a:rPr lang="en-GB"/>
              <a:t> - </a:t>
            </a:r>
            <a:r>
              <a:rPr lang="en-GB">
                <a:solidFill>
                  <a:srgbClr val="0000FF"/>
                </a:solidFill>
              </a:rPr>
              <a:t>we followed many tutorials (sometimes made things more confusing, but sometimes helped!)</a:t>
            </a:r>
            <a:endParaRPr>
              <a:solidFill>
                <a:srgbClr val="0000FF"/>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93aef9db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93aef9db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Lukas?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93aef9db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93aef9db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Nathan</a:t>
            </a:r>
            <a:endParaRPr/>
          </a:p>
          <a:p>
            <a:pPr indent="0" lvl="0" marL="0" rtl="0" algn="l">
              <a:spcBef>
                <a:spcPts val="0"/>
              </a:spcBef>
              <a:spcAft>
                <a:spcPts val="0"/>
              </a:spcAft>
              <a:buNone/>
            </a:pPr>
            <a:r>
              <a:t/>
            </a:r>
            <a:endParaRPr/>
          </a:p>
          <a:p>
            <a:pPr indent="-298450" lvl="0" marL="457200" rtl="0" algn="l">
              <a:spcBef>
                <a:spcPts val="0"/>
              </a:spcBef>
              <a:spcAft>
                <a:spcPts val="0"/>
              </a:spcAft>
              <a:buClr>
                <a:srgbClr val="4A86E8"/>
              </a:buClr>
              <a:buSzPts val="1100"/>
              <a:buAutoNum type="arabicParenR"/>
            </a:pPr>
            <a:r>
              <a:rPr lang="en-GB">
                <a:solidFill>
                  <a:srgbClr val="4A86E8"/>
                </a:solidFill>
              </a:rPr>
              <a:t>In this part we need to emphasize that initially we tried to use the flat data and ended up wasting time</a:t>
            </a:r>
            <a:endParaRPr>
              <a:solidFill>
                <a:srgbClr val="4A86E8"/>
              </a:solidFill>
            </a:endParaRPr>
          </a:p>
          <a:p>
            <a:pPr indent="0" lvl="0" marL="0" rtl="0" algn="l">
              <a:spcBef>
                <a:spcPts val="0"/>
              </a:spcBef>
              <a:spcAft>
                <a:spcPts val="0"/>
              </a:spcAft>
              <a:buNone/>
            </a:pPr>
            <a:r>
              <a:rPr lang="en-GB"/>
              <a:t>   </a:t>
            </a:r>
            <a:r>
              <a:rPr lang="en-GB"/>
              <a:t>2)	</a:t>
            </a:r>
            <a:r>
              <a:rPr lang="en-GB">
                <a:solidFill>
                  <a:srgbClr val="0000FF"/>
                </a:solidFill>
              </a:rPr>
              <a:t>The feature is currently being developed by alexa and is due to be released</a:t>
            </a:r>
            <a:r>
              <a:rPr lang="en-GB"/>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93aef9db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93aef9db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Speaker: Nathan?</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GB"/>
              <a:t>Processing and Analysing purposes:</a:t>
            </a:r>
            <a:endParaRPr/>
          </a:p>
          <a:p>
            <a:pPr indent="457200" lvl="0" marL="0" rtl="0" algn="l">
              <a:spcBef>
                <a:spcPts val="0"/>
              </a:spcBef>
              <a:spcAft>
                <a:spcPts val="0"/>
              </a:spcAft>
              <a:buNone/>
            </a:pPr>
            <a:r>
              <a:rPr lang="en-GB"/>
              <a:t>1 </a:t>
            </a:r>
            <a:r>
              <a:rPr lang="en-GB">
                <a:solidFill>
                  <a:srgbClr val="999999"/>
                </a:solidFill>
              </a:rPr>
              <a:t>(Real-Time data producer/generator) </a:t>
            </a:r>
            <a:r>
              <a:rPr lang="en-GB"/>
              <a:t>- </a:t>
            </a:r>
            <a:r>
              <a:rPr b="1" lang="en-GB">
                <a:solidFill>
                  <a:srgbClr val="434343"/>
                </a:solidFill>
              </a:rPr>
              <a:t>Making data producer and consumer to generate real-time data instead of using flat csv data</a:t>
            </a:r>
            <a:r>
              <a:rPr lang="en-GB">
                <a:solidFill>
                  <a:srgbClr val="434343"/>
                </a:solidFill>
              </a:rPr>
              <a:t> (Michael’s awesome Go coding)</a:t>
            </a:r>
            <a:endParaRPr>
              <a:solidFill>
                <a:srgbClr val="434343"/>
              </a:solidFill>
            </a:endParaRPr>
          </a:p>
          <a:p>
            <a:pPr indent="457200" lvl="0" marL="0" rtl="0" algn="l">
              <a:spcBef>
                <a:spcPts val="0"/>
              </a:spcBef>
              <a:spcAft>
                <a:spcPts val="0"/>
              </a:spcAft>
              <a:buNone/>
            </a:pPr>
            <a:r>
              <a:rPr lang="en-GB"/>
              <a:t>2</a:t>
            </a:r>
            <a:r>
              <a:rPr i="1" lang="en-GB">
                <a:solidFill>
                  <a:srgbClr val="E69138"/>
                </a:solidFill>
              </a:rPr>
              <a:t> (AWS Kinesis Data Stream) </a:t>
            </a:r>
            <a:r>
              <a:rPr lang="en-GB"/>
              <a:t>-</a:t>
            </a:r>
            <a:r>
              <a:rPr b="1" lang="en-GB">
                <a:solidFill>
                  <a:srgbClr val="FF9900"/>
                </a:solidFill>
              </a:rPr>
              <a:t> Putting those real-time generated data into a data stream</a:t>
            </a:r>
            <a:endParaRPr b="1">
              <a:solidFill>
                <a:srgbClr val="FF9900"/>
              </a:solidFill>
            </a:endParaRPr>
          </a:p>
          <a:p>
            <a:pPr indent="457200" lvl="0" marL="0" rtl="0" algn="l">
              <a:spcBef>
                <a:spcPts val="0"/>
              </a:spcBef>
              <a:spcAft>
                <a:spcPts val="0"/>
              </a:spcAft>
              <a:buNone/>
            </a:pPr>
            <a:r>
              <a:rPr lang="en-GB"/>
              <a:t>3 </a:t>
            </a:r>
            <a:r>
              <a:rPr i="1" lang="en-GB">
                <a:solidFill>
                  <a:srgbClr val="E69138"/>
                </a:solidFill>
              </a:rPr>
              <a:t>(AWS Kinesis Data Analytic) </a:t>
            </a:r>
            <a:r>
              <a:rPr lang="en-GB"/>
              <a:t>- </a:t>
            </a:r>
            <a:r>
              <a:rPr b="1" lang="en-GB">
                <a:solidFill>
                  <a:srgbClr val="FF9900"/>
                </a:solidFill>
              </a:rPr>
              <a:t>Using Kinesis data analytic to analyse and aggregate the data (Min, max, average)</a:t>
            </a:r>
            <a:endParaRPr b="1">
              <a:solidFill>
                <a:srgbClr val="FF9900"/>
              </a:solidFill>
            </a:endParaRPr>
          </a:p>
          <a:p>
            <a:pPr indent="457200" lvl="0" marL="0" rtl="0" algn="l">
              <a:spcBef>
                <a:spcPts val="0"/>
              </a:spcBef>
              <a:spcAft>
                <a:spcPts val="0"/>
              </a:spcAft>
              <a:buNone/>
            </a:pPr>
            <a:r>
              <a:rPr lang="en-GB"/>
              <a:t>4</a:t>
            </a:r>
            <a:r>
              <a:rPr i="1" lang="en-GB">
                <a:solidFill>
                  <a:srgbClr val="E69138"/>
                </a:solidFill>
              </a:rPr>
              <a:t> (AWS Kinesis Data Stream (Aggregated) )</a:t>
            </a:r>
            <a:r>
              <a:rPr lang="en-GB"/>
              <a:t> - </a:t>
            </a:r>
            <a:r>
              <a:rPr b="1" lang="en-GB">
                <a:solidFill>
                  <a:srgbClr val="FF9900"/>
                </a:solidFill>
              </a:rPr>
              <a:t>Store the aggregated data into another data stream</a:t>
            </a:r>
            <a:endParaRPr b="1">
              <a:solidFill>
                <a:srgbClr val="FF9900"/>
              </a:solidFill>
            </a:endParaRPr>
          </a:p>
          <a:p>
            <a:pPr indent="457200" lvl="0" marL="0" rtl="0" algn="l">
              <a:spcBef>
                <a:spcPts val="0"/>
              </a:spcBef>
              <a:spcAft>
                <a:spcPts val="0"/>
              </a:spcAft>
              <a:buNone/>
            </a:pPr>
            <a:r>
              <a:rPr lang="en-GB"/>
              <a:t>5 </a:t>
            </a:r>
            <a:r>
              <a:rPr lang="en-GB">
                <a:solidFill>
                  <a:srgbClr val="E69138"/>
                </a:solidFill>
              </a:rPr>
              <a:t>(AWS Lambda)</a:t>
            </a:r>
            <a:r>
              <a:rPr lang="en-GB"/>
              <a:t> - </a:t>
            </a:r>
            <a:r>
              <a:rPr b="1" lang="en-GB">
                <a:solidFill>
                  <a:srgbClr val="FF9900"/>
                </a:solidFill>
              </a:rPr>
              <a:t>Using lambda function to store </a:t>
            </a:r>
            <a:r>
              <a:rPr b="1" lang="en-GB">
                <a:solidFill>
                  <a:srgbClr val="FF9900"/>
                </a:solidFill>
                <a:highlight>
                  <a:srgbClr val="FFFFFF"/>
                </a:highlight>
              </a:rPr>
              <a:t>data from the application to a backend database…</a:t>
            </a:r>
            <a:endParaRPr b="1">
              <a:solidFill>
                <a:srgbClr val="FF9900"/>
              </a:solidFill>
              <a:highlight>
                <a:srgbClr val="FFFFFF"/>
              </a:highlight>
            </a:endParaRPr>
          </a:p>
          <a:p>
            <a:pPr indent="457200" lvl="0" marL="0" rtl="0" algn="l">
              <a:spcBef>
                <a:spcPts val="0"/>
              </a:spcBef>
              <a:spcAft>
                <a:spcPts val="0"/>
              </a:spcAft>
              <a:buNone/>
            </a:pPr>
            <a:r>
              <a:rPr b="1" lang="en-GB">
                <a:solidFill>
                  <a:srgbClr val="FF9900"/>
                </a:solidFill>
                <a:highlight>
                  <a:srgbClr val="FFFFFF"/>
                </a:highlight>
              </a:rPr>
              <a:t>6 </a:t>
            </a:r>
            <a:r>
              <a:rPr lang="en-GB">
                <a:solidFill>
                  <a:srgbClr val="FF9900"/>
                </a:solidFill>
                <a:highlight>
                  <a:srgbClr val="FFFFFF"/>
                </a:highlight>
              </a:rPr>
              <a:t>(Amazon Alexa)</a:t>
            </a:r>
            <a:r>
              <a:rPr b="1" lang="en-GB">
                <a:solidFill>
                  <a:srgbClr val="FF9900"/>
                </a:solidFill>
                <a:highlight>
                  <a:srgbClr val="FFFFFF"/>
                </a:highlight>
              </a:rPr>
              <a:t> - </a:t>
            </a:r>
            <a:r>
              <a:rPr lang="en-GB">
                <a:solidFill>
                  <a:srgbClr val="FF9900"/>
                </a:solidFill>
                <a:highlight>
                  <a:srgbClr val="FFFFFF"/>
                </a:highlight>
              </a:rPr>
              <a:t>Possible improvement to sync with alexa</a:t>
            </a:r>
            <a:endParaRPr>
              <a:solidFill>
                <a:srgbClr val="FF9900"/>
              </a:solidFill>
              <a:highlight>
                <a:srgbClr val="FFFFFF"/>
              </a:highlight>
            </a:endParaRPr>
          </a:p>
          <a:p>
            <a:pPr indent="457200" lvl="0" marL="0" rtl="0" algn="l">
              <a:spcBef>
                <a:spcPts val="0"/>
              </a:spcBef>
              <a:spcAft>
                <a:spcPts val="0"/>
              </a:spcAft>
              <a:buNone/>
            </a:pPr>
            <a:r>
              <a:rPr lang="en-GB">
                <a:solidFill>
                  <a:srgbClr val="333333"/>
                </a:solidFill>
                <a:highlight>
                  <a:srgbClr val="FFFFFF"/>
                </a:highlight>
              </a:rPr>
              <a:t>7</a:t>
            </a:r>
            <a:r>
              <a:rPr i="1" lang="en-GB">
                <a:solidFill>
                  <a:srgbClr val="3C78D8"/>
                </a:solidFill>
                <a:highlight>
                  <a:srgbClr val="FFFFFF"/>
                </a:highlight>
              </a:rPr>
              <a:t> (AWS Dynamo DB)</a:t>
            </a:r>
            <a:r>
              <a:rPr lang="en-GB">
                <a:solidFill>
                  <a:srgbClr val="333333"/>
                </a:solidFill>
                <a:highlight>
                  <a:srgbClr val="FFFFFF"/>
                </a:highlight>
              </a:rPr>
              <a:t> - </a:t>
            </a:r>
            <a:r>
              <a:rPr lang="en-GB">
                <a:solidFill>
                  <a:srgbClr val="1155CC"/>
                </a:solidFill>
                <a:highlight>
                  <a:srgbClr val="FFFFFF"/>
                </a:highlight>
              </a:rPr>
              <a:t> </a:t>
            </a:r>
            <a:r>
              <a:rPr b="1" lang="en-GB">
                <a:solidFill>
                  <a:srgbClr val="1155CC"/>
                </a:solidFill>
                <a:highlight>
                  <a:schemeClr val="lt1"/>
                </a:highlight>
              </a:rPr>
              <a:t>...</a:t>
            </a:r>
            <a:r>
              <a:rPr b="1" lang="en-GB">
                <a:solidFill>
                  <a:srgbClr val="1155CC"/>
                </a:solidFill>
                <a:highlight>
                  <a:schemeClr val="lt1"/>
                </a:highlight>
              </a:rPr>
              <a:t>stored in DynamoDB. Queries are ran against the data. DynamoDB has great scalability.</a:t>
            </a:r>
            <a:endParaRPr>
              <a:solidFill>
                <a:srgbClr val="1155CC"/>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b="1" lang="en-GB">
                <a:solidFill>
                  <a:srgbClr val="333333"/>
                </a:solidFill>
                <a:highlight>
                  <a:srgbClr val="FFFFFF"/>
                </a:highlight>
              </a:rPr>
              <a:t>Branch for archive:</a:t>
            </a:r>
            <a:endParaRPr b="1">
              <a:solidFill>
                <a:srgbClr val="333333"/>
              </a:solidFill>
              <a:highlight>
                <a:srgbClr val="FFFFFF"/>
              </a:highlight>
            </a:endParaRPr>
          </a:p>
          <a:p>
            <a:pPr indent="457200" lvl="0" marL="0" rtl="0" algn="l">
              <a:spcBef>
                <a:spcPts val="0"/>
              </a:spcBef>
              <a:spcAft>
                <a:spcPts val="0"/>
              </a:spcAft>
              <a:buNone/>
            </a:pPr>
            <a:r>
              <a:rPr lang="en-GB">
                <a:solidFill>
                  <a:srgbClr val="333333"/>
                </a:solidFill>
                <a:highlight>
                  <a:srgbClr val="FFFFFF"/>
                </a:highlight>
              </a:rPr>
              <a:t>1 </a:t>
            </a:r>
            <a:r>
              <a:rPr i="1" lang="en-GB">
                <a:solidFill>
                  <a:srgbClr val="E69138"/>
                </a:solidFill>
                <a:highlight>
                  <a:srgbClr val="FFFFFF"/>
                </a:highlight>
              </a:rPr>
              <a:t>(AWS Kinesis Data Firehouse) + </a:t>
            </a:r>
            <a:r>
              <a:rPr i="1" lang="en-GB">
                <a:solidFill>
                  <a:srgbClr val="3C78D8"/>
                </a:solidFill>
                <a:highlight>
                  <a:srgbClr val="FFFFFF"/>
                </a:highlight>
              </a:rPr>
              <a:t>(Amazon S3) </a:t>
            </a:r>
            <a:r>
              <a:rPr lang="en-GB">
                <a:solidFill>
                  <a:srgbClr val="333333"/>
                </a:solidFill>
                <a:highlight>
                  <a:srgbClr val="FFFFFF"/>
                </a:highlight>
              </a:rPr>
              <a:t>- </a:t>
            </a:r>
            <a:r>
              <a:rPr b="1" lang="en-GB">
                <a:solidFill>
                  <a:srgbClr val="FF9900"/>
                </a:solidFill>
                <a:highlight>
                  <a:srgbClr val="FFFFFF"/>
                </a:highlight>
              </a:rPr>
              <a:t>Flush the raw data stream to</a:t>
            </a:r>
            <a:r>
              <a:rPr lang="en-GB">
                <a:solidFill>
                  <a:srgbClr val="333333"/>
                </a:solidFill>
                <a:highlight>
                  <a:srgbClr val="FFFFFF"/>
                </a:highlight>
              </a:rPr>
              <a:t> </a:t>
            </a:r>
            <a:r>
              <a:rPr b="1" lang="en-GB">
                <a:solidFill>
                  <a:srgbClr val="1155CC"/>
                </a:solidFill>
                <a:highlight>
                  <a:srgbClr val="FFFFFF"/>
                </a:highlight>
              </a:rPr>
              <a:t>S3 bucket by using kinesis firehose</a:t>
            </a:r>
            <a:endParaRPr b="1">
              <a:solidFill>
                <a:srgbClr val="1155CC"/>
              </a:solidFill>
              <a:highlight>
                <a:srgbClr val="FFFFFF"/>
              </a:highlight>
            </a:endParaRPr>
          </a:p>
          <a:p>
            <a:pPr indent="457200" lvl="0" marL="0" rtl="0" algn="l">
              <a:spcBef>
                <a:spcPts val="0"/>
              </a:spcBef>
              <a:spcAft>
                <a:spcPts val="0"/>
              </a:spcAft>
              <a:buNone/>
            </a:pPr>
            <a:r>
              <a:rPr lang="en-GB">
                <a:solidFill>
                  <a:srgbClr val="333333"/>
                </a:solidFill>
                <a:highlight>
                  <a:srgbClr val="FFFFFF"/>
                </a:highlight>
              </a:rPr>
              <a:t>2. </a:t>
            </a:r>
            <a:r>
              <a:rPr lang="en-GB">
                <a:solidFill>
                  <a:srgbClr val="E69138"/>
                </a:solidFill>
                <a:highlight>
                  <a:srgbClr val="FFFFFF"/>
                </a:highlight>
              </a:rPr>
              <a:t>(Amazon Athena) </a:t>
            </a:r>
            <a:r>
              <a:rPr lang="en-GB">
                <a:solidFill>
                  <a:srgbClr val="333333"/>
                </a:solidFill>
                <a:highlight>
                  <a:srgbClr val="FFFFFF"/>
                </a:highlight>
              </a:rPr>
              <a:t>- </a:t>
            </a:r>
            <a:r>
              <a:rPr b="1" lang="en-GB">
                <a:solidFill>
                  <a:srgbClr val="FF9900"/>
                </a:solidFill>
                <a:highlight>
                  <a:srgbClr val="FFFFFF"/>
                </a:highlight>
              </a:rPr>
              <a:t>Using Athena, run SQL queries against the raw data for ad-hoc analyses.</a:t>
            </a:r>
            <a:endParaRPr b="1">
              <a:solidFill>
                <a:srgbClr val="FF9900"/>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93aef9d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93aef9d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Speakers: Nathan, Michael for Kinesis</a:t>
            </a:r>
            <a:endParaRPr/>
          </a:p>
          <a:p>
            <a:pPr indent="0" lvl="0" marL="0" rtl="0" algn="l">
              <a:spcBef>
                <a:spcPts val="0"/>
              </a:spcBef>
              <a:spcAft>
                <a:spcPts val="0"/>
              </a:spcAft>
              <a:buNone/>
            </a:pPr>
            <a:r>
              <a:rPr lang="en-GB"/>
              <a:t>	      Kat, Natalia for Alexa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-&gt; Showcase data stream and kinesis working (real-life data being used to calculate minimum, maximum and averages (perhaps explain the technologies used to achieve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Alexa -&gt; Showcase Alexa skill, where will ask what will happen if temperature rises too high, and Alexa replies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GB"/>
              <a:t>DXC Hackathon</a:t>
            </a:r>
            <a:endParaRPr/>
          </a:p>
        </p:txBody>
      </p:sp>
      <p:sp>
        <p:nvSpPr>
          <p:cNvPr id="60" name="Google Shape;60;p13"/>
          <p:cNvSpPr txBox="1"/>
          <p:nvPr>
            <p:ph idx="1" type="subTitle"/>
          </p:nvPr>
        </p:nvSpPr>
        <p:spPr>
          <a:xfrm>
            <a:off x="510450" y="375116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8</a:t>
            </a:r>
            <a:endParaRPr/>
          </a:p>
        </p:txBody>
      </p:sp>
      <p:sp>
        <p:nvSpPr>
          <p:cNvPr id="61" name="Google Shape;61;p13"/>
          <p:cNvSpPr/>
          <p:nvPr/>
        </p:nvSpPr>
        <p:spPr>
          <a:xfrm>
            <a:off x="7818725" y="0"/>
            <a:ext cx="133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3"/>
          <p:cNvPicPr preferRelativeResize="0"/>
          <p:nvPr/>
        </p:nvPicPr>
        <p:blipFill rotWithShape="1">
          <a:blip r:embed="rId3">
            <a:alphaModFix/>
          </a:blip>
          <a:srcRect b="49627" l="22780" r="69903" t="27937"/>
          <a:stretch/>
        </p:blipFill>
        <p:spPr>
          <a:xfrm>
            <a:off x="7978443" y="0"/>
            <a:ext cx="1128288" cy="920776"/>
          </a:xfrm>
          <a:prstGeom prst="rect">
            <a:avLst/>
          </a:prstGeom>
          <a:noFill/>
          <a:ln>
            <a:noFill/>
          </a:ln>
        </p:spPr>
      </p:pic>
      <p:pic>
        <p:nvPicPr>
          <p:cNvPr id="63" name="Google Shape;63;p13"/>
          <p:cNvPicPr preferRelativeResize="0"/>
          <p:nvPr/>
        </p:nvPicPr>
        <p:blipFill rotWithShape="1">
          <a:blip r:embed="rId4">
            <a:alphaModFix amt="99000"/>
          </a:blip>
          <a:srcRect b="53676" l="12543" r="78183" t="32987"/>
          <a:stretch/>
        </p:blipFill>
        <p:spPr>
          <a:xfrm>
            <a:off x="7870538" y="1150376"/>
            <a:ext cx="1236176" cy="600026"/>
          </a:xfrm>
          <a:prstGeom prst="rect">
            <a:avLst/>
          </a:prstGeom>
          <a:noFill/>
          <a:ln>
            <a:noFill/>
          </a:ln>
        </p:spPr>
      </p:pic>
      <p:pic>
        <p:nvPicPr>
          <p:cNvPr id="64" name="Google Shape;64;p13"/>
          <p:cNvPicPr preferRelativeResize="0"/>
          <p:nvPr/>
        </p:nvPicPr>
        <p:blipFill rotWithShape="1">
          <a:blip r:embed="rId3">
            <a:alphaModFix/>
          </a:blip>
          <a:srcRect b="51948" l="30732" r="58516" t="27937"/>
          <a:stretch/>
        </p:blipFill>
        <p:spPr>
          <a:xfrm>
            <a:off x="7870525" y="1750400"/>
            <a:ext cx="1236176" cy="780516"/>
          </a:xfrm>
          <a:prstGeom prst="rect">
            <a:avLst/>
          </a:prstGeom>
          <a:noFill/>
          <a:ln>
            <a:noFill/>
          </a:ln>
        </p:spPr>
      </p:pic>
      <p:pic>
        <p:nvPicPr>
          <p:cNvPr id="65" name="Google Shape;65;p13"/>
          <p:cNvPicPr preferRelativeResize="0"/>
          <p:nvPr/>
        </p:nvPicPr>
        <p:blipFill rotWithShape="1">
          <a:blip r:embed="rId3">
            <a:alphaModFix/>
          </a:blip>
          <a:srcRect b="32911" l="7682" r="81566" t="52955"/>
          <a:stretch/>
        </p:blipFill>
        <p:spPr>
          <a:xfrm>
            <a:off x="7870525" y="2676777"/>
            <a:ext cx="1236176" cy="630002"/>
          </a:xfrm>
          <a:prstGeom prst="rect">
            <a:avLst/>
          </a:prstGeom>
          <a:noFill/>
          <a:ln>
            <a:noFill/>
          </a:ln>
        </p:spPr>
      </p:pic>
      <p:pic>
        <p:nvPicPr>
          <p:cNvPr id="66" name="Google Shape;66;p13"/>
          <p:cNvPicPr preferRelativeResize="0"/>
          <p:nvPr/>
        </p:nvPicPr>
        <p:blipFill rotWithShape="1">
          <a:blip r:embed="rId3">
            <a:alphaModFix/>
          </a:blip>
          <a:srcRect b="31819" l="20967" r="68281" t="51227"/>
          <a:stretch/>
        </p:blipFill>
        <p:spPr>
          <a:xfrm>
            <a:off x="7870525" y="3360525"/>
            <a:ext cx="1236176" cy="719777"/>
          </a:xfrm>
          <a:prstGeom prst="rect">
            <a:avLst/>
          </a:prstGeom>
          <a:noFill/>
          <a:ln>
            <a:noFill/>
          </a:ln>
        </p:spPr>
      </p:pic>
      <p:pic>
        <p:nvPicPr>
          <p:cNvPr id="67" name="Google Shape;67;p13"/>
          <p:cNvPicPr preferRelativeResize="0"/>
          <p:nvPr/>
        </p:nvPicPr>
        <p:blipFill rotWithShape="1">
          <a:blip r:embed="rId3">
            <a:alphaModFix/>
          </a:blip>
          <a:srcRect b="32205" l="34698" r="54764" t="52955"/>
          <a:stretch/>
        </p:blipFill>
        <p:spPr>
          <a:xfrm>
            <a:off x="7818725" y="4381175"/>
            <a:ext cx="1236176" cy="630002"/>
          </a:xfrm>
          <a:prstGeom prst="rect">
            <a:avLst/>
          </a:prstGeom>
          <a:noFill/>
          <a:ln>
            <a:noFill/>
          </a:ln>
        </p:spPr>
      </p:pic>
      <p:sp>
        <p:nvSpPr>
          <p:cNvPr id="68" name="Google Shape;68;p13"/>
          <p:cNvSpPr/>
          <p:nvPr/>
        </p:nvSpPr>
        <p:spPr>
          <a:xfrm flipH="1" rot="10800000">
            <a:off x="0" y="3043723"/>
            <a:ext cx="7818600" cy="38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Possible improvements and our next step</a:t>
            </a:r>
            <a:r>
              <a:rPr lang="en-GB">
                <a:solidFill>
                  <a:schemeClr val="lt1"/>
                </a:solidFill>
              </a:rPr>
              <a:t> </a:t>
            </a:r>
            <a:endParaRPr>
              <a:solidFill>
                <a:schemeClr val="lt1"/>
              </a:solidFill>
            </a:endParaRPr>
          </a:p>
        </p:txBody>
      </p:sp>
      <p:sp>
        <p:nvSpPr>
          <p:cNvPr id="150" name="Google Shape;15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Different approach to the problem</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Flexibility of the solution</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New features can be implemented</a:t>
            </a:r>
            <a:endParaRPr>
              <a:solidFill>
                <a:schemeClr val="lt1"/>
              </a:solidFill>
            </a:endParaRPr>
          </a:p>
          <a:p>
            <a:pPr indent="0" lvl="0" marL="0" rtl="0" algn="l">
              <a:spcBef>
                <a:spcPts val="1600"/>
              </a:spcBef>
              <a:spcAft>
                <a:spcPts val="1600"/>
              </a:spcAft>
              <a:buNone/>
            </a:pPr>
            <a:r>
              <a:t/>
            </a:r>
            <a:endParaRPr/>
          </a:p>
        </p:txBody>
      </p:sp>
      <p:sp>
        <p:nvSpPr>
          <p:cNvPr id="151" name="Google Shape;151;p22"/>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2"/>
          <p:cNvPicPr preferRelativeResize="0"/>
          <p:nvPr/>
        </p:nvPicPr>
        <p:blipFill>
          <a:blip r:embed="rId3">
            <a:alphaModFix/>
          </a:blip>
          <a:stretch>
            <a:fillRect/>
          </a:stretch>
        </p:blipFill>
        <p:spPr>
          <a:xfrm>
            <a:off x="4572000" y="1297475"/>
            <a:ext cx="4226099" cy="2795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6" name="Shape 156"/>
        <p:cNvGrpSpPr/>
        <p:nvPr/>
      </p:nvGrpSpPr>
      <p:grpSpPr>
        <a:xfrm>
          <a:off x="0" y="0"/>
          <a:ext cx="0" cy="0"/>
          <a:chOff x="0" y="0"/>
          <a:chExt cx="0" cy="0"/>
        </a:xfrm>
      </p:grpSpPr>
      <p:sp>
        <p:nvSpPr>
          <p:cNvPr id="157" name="Google Shape;157;p23"/>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title"/>
          </p:nvPr>
        </p:nvSpPr>
        <p:spPr>
          <a:xfrm>
            <a:off x="2771550" y="125975"/>
            <a:ext cx="3600900" cy="8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Thank you </a:t>
            </a:r>
            <a:endParaRPr sz="4800"/>
          </a:p>
        </p:txBody>
      </p:sp>
      <p:sp>
        <p:nvSpPr>
          <p:cNvPr id="159" name="Google Shape;159;p23"/>
          <p:cNvSpPr txBox="1"/>
          <p:nvPr/>
        </p:nvSpPr>
        <p:spPr>
          <a:xfrm>
            <a:off x="2826150" y="3958925"/>
            <a:ext cx="3491700" cy="8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800">
                <a:solidFill>
                  <a:schemeClr val="dk1"/>
                </a:solidFill>
                <a:latin typeface="Proxima Nova"/>
                <a:ea typeface="Proxima Nova"/>
                <a:cs typeface="Proxima Nova"/>
                <a:sym typeface="Proxima Nova"/>
              </a:rPr>
              <a:t>Questions?</a:t>
            </a:r>
            <a:endParaRPr sz="4800"/>
          </a:p>
        </p:txBody>
      </p:sp>
      <p:sp>
        <p:nvSpPr>
          <p:cNvPr id="160" name="Google Shape;160;p23"/>
          <p:cNvSpPr/>
          <p:nvPr/>
        </p:nvSpPr>
        <p:spPr>
          <a:xfrm>
            <a:off x="-67925" y="1341725"/>
            <a:ext cx="9211800" cy="228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3"/>
          <p:cNvPicPr preferRelativeResize="0"/>
          <p:nvPr/>
        </p:nvPicPr>
        <p:blipFill rotWithShape="1">
          <a:blip r:embed="rId3">
            <a:alphaModFix/>
          </a:blip>
          <a:srcRect b="53676" l="12543" r="78183" t="27938"/>
          <a:stretch/>
        </p:blipFill>
        <p:spPr>
          <a:xfrm>
            <a:off x="-125" y="1715150"/>
            <a:ext cx="1623824" cy="1183226"/>
          </a:xfrm>
          <a:prstGeom prst="rect">
            <a:avLst/>
          </a:prstGeom>
          <a:noFill/>
          <a:ln>
            <a:noFill/>
          </a:ln>
        </p:spPr>
      </p:pic>
      <p:pic>
        <p:nvPicPr>
          <p:cNvPr id="162" name="Google Shape;162;p23"/>
          <p:cNvPicPr preferRelativeResize="0"/>
          <p:nvPr/>
        </p:nvPicPr>
        <p:blipFill rotWithShape="1">
          <a:blip r:embed="rId3">
            <a:alphaModFix/>
          </a:blip>
          <a:srcRect b="49627" l="22780" r="69290" t="27937"/>
          <a:stretch/>
        </p:blipFill>
        <p:spPr>
          <a:xfrm>
            <a:off x="1623700" y="1922725"/>
            <a:ext cx="1430400" cy="1052876"/>
          </a:xfrm>
          <a:prstGeom prst="rect">
            <a:avLst/>
          </a:prstGeom>
          <a:noFill/>
          <a:ln>
            <a:noFill/>
          </a:ln>
        </p:spPr>
      </p:pic>
      <p:pic>
        <p:nvPicPr>
          <p:cNvPr id="163" name="Google Shape;163;p23"/>
          <p:cNvPicPr preferRelativeResize="0"/>
          <p:nvPr/>
        </p:nvPicPr>
        <p:blipFill rotWithShape="1">
          <a:blip r:embed="rId3">
            <a:alphaModFix/>
          </a:blip>
          <a:srcRect b="51948" l="30732" r="58516" t="27937"/>
          <a:stretch/>
        </p:blipFill>
        <p:spPr>
          <a:xfrm>
            <a:off x="2993100" y="1808309"/>
            <a:ext cx="1578896" cy="996926"/>
          </a:xfrm>
          <a:prstGeom prst="rect">
            <a:avLst/>
          </a:prstGeom>
          <a:noFill/>
          <a:ln>
            <a:noFill/>
          </a:ln>
        </p:spPr>
      </p:pic>
      <p:pic>
        <p:nvPicPr>
          <p:cNvPr id="164" name="Google Shape;164;p23"/>
          <p:cNvPicPr preferRelativeResize="0"/>
          <p:nvPr/>
        </p:nvPicPr>
        <p:blipFill rotWithShape="1">
          <a:blip r:embed="rId3">
            <a:alphaModFix/>
          </a:blip>
          <a:srcRect b="33403" l="7682" r="81566" t="52955"/>
          <a:stretch/>
        </p:blipFill>
        <p:spPr>
          <a:xfrm>
            <a:off x="4537925" y="1922725"/>
            <a:ext cx="1578896" cy="794502"/>
          </a:xfrm>
          <a:prstGeom prst="rect">
            <a:avLst/>
          </a:prstGeom>
          <a:noFill/>
          <a:ln>
            <a:noFill/>
          </a:ln>
        </p:spPr>
      </p:pic>
      <p:pic>
        <p:nvPicPr>
          <p:cNvPr id="165" name="Google Shape;165;p23"/>
          <p:cNvPicPr preferRelativeResize="0"/>
          <p:nvPr/>
        </p:nvPicPr>
        <p:blipFill rotWithShape="1">
          <a:blip r:embed="rId3">
            <a:alphaModFix/>
          </a:blip>
          <a:srcRect b="32880" l="21573" r="68281" t="51228"/>
          <a:stretch/>
        </p:blipFill>
        <p:spPr>
          <a:xfrm>
            <a:off x="6041050" y="1808288"/>
            <a:ext cx="1768304" cy="996926"/>
          </a:xfrm>
          <a:prstGeom prst="rect">
            <a:avLst/>
          </a:prstGeom>
          <a:noFill/>
          <a:ln>
            <a:noFill/>
          </a:ln>
        </p:spPr>
      </p:pic>
      <p:pic>
        <p:nvPicPr>
          <p:cNvPr id="166" name="Google Shape;166;p23"/>
          <p:cNvPicPr preferRelativeResize="0"/>
          <p:nvPr/>
        </p:nvPicPr>
        <p:blipFill rotWithShape="1">
          <a:blip r:embed="rId3">
            <a:alphaModFix/>
          </a:blip>
          <a:srcRect b="32978" l="34698" r="54649" t="52955"/>
          <a:stretch/>
        </p:blipFill>
        <p:spPr>
          <a:xfrm>
            <a:off x="7600650" y="2000250"/>
            <a:ext cx="1472592" cy="6563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311700" y="45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Problem Statement</a:t>
            </a:r>
            <a:endParaRPr>
              <a:solidFill>
                <a:schemeClr val="lt1"/>
              </a:solidFill>
            </a:endParaRPr>
          </a:p>
        </p:txBody>
      </p:sp>
      <p:sp>
        <p:nvSpPr>
          <p:cNvPr id="74" name="Google Shape;74;p14"/>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The problem: How do we prevent or detect autism meltdowns?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Autism Together description</a:t>
            </a:r>
            <a:endParaRPr>
              <a:solidFill>
                <a:schemeClr val="lt1"/>
              </a:solidFill>
            </a:endParaRPr>
          </a:p>
          <a:p>
            <a:pPr indent="0" lvl="0" marL="457200" rtl="0" algn="l">
              <a:spcBef>
                <a:spcPts val="1600"/>
              </a:spcBef>
              <a:spcAft>
                <a:spcPts val="0"/>
              </a:spcAft>
              <a:buNone/>
            </a:pPr>
            <a:r>
              <a:t/>
            </a:r>
            <a:endParaRPr sz="900">
              <a:solidFill>
                <a:schemeClr val="lt1"/>
              </a:solidFill>
            </a:endParaRPr>
          </a:p>
          <a:p>
            <a:pPr indent="-342900" lvl="0" marL="457200" rtl="0" algn="l">
              <a:spcBef>
                <a:spcPts val="1600"/>
              </a:spcBef>
              <a:spcAft>
                <a:spcPts val="0"/>
              </a:spcAft>
              <a:buClr>
                <a:schemeClr val="lt1"/>
              </a:buClr>
              <a:buSzPts val="1800"/>
              <a:buChar char="-"/>
            </a:pPr>
            <a:r>
              <a:rPr lang="en-GB">
                <a:solidFill>
                  <a:schemeClr val="lt1"/>
                </a:solidFill>
              </a:rPr>
              <a:t>Solution?</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 Increase in heart rate = increase in anxiety -&gt; meltdown</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GB">
                <a:solidFill>
                  <a:schemeClr val="lt1"/>
                </a:solidFill>
              </a:rPr>
              <a:t> Detect when heart rate is rising above average</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GB">
                <a:solidFill>
                  <a:schemeClr val="lt1"/>
                </a:solidFill>
              </a:rPr>
              <a:t> Notify if that's the case and offer solution by looking at the environment</a:t>
            </a:r>
            <a:endParaRPr>
              <a:solidFill>
                <a:schemeClr val="lt1"/>
              </a:solidFill>
            </a:endParaRPr>
          </a:p>
          <a:p>
            <a:pPr indent="0" lvl="0" marL="0" rtl="0" algn="l">
              <a:lnSpc>
                <a:spcPct val="100000"/>
              </a:lnSpc>
              <a:spcBef>
                <a:spcPts val="1600"/>
              </a:spcBef>
              <a:spcAft>
                <a:spcPts val="0"/>
              </a:spcAft>
              <a:buNone/>
            </a:pPr>
            <a:r>
              <a:t/>
            </a:r>
            <a:endParaRPr sz="900">
              <a:solidFill>
                <a:schemeClr val="lt1"/>
              </a:solidFill>
            </a:endParaRPr>
          </a:p>
          <a:p>
            <a:pPr indent="-342900" lvl="0" marL="457200" rtl="0" algn="l">
              <a:lnSpc>
                <a:spcPct val="100000"/>
              </a:lnSpc>
              <a:spcBef>
                <a:spcPts val="1600"/>
              </a:spcBef>
              <a:spcAft>
                <a:spcPts val="0"/>
              </a:spcAft>
              <a:buClr>
                <a:schemeClr val="lt1"/>
              </a:buClr>
              <a:buSzPts val="1800"/>
              <a:buChar char="-"/>
            </a:pPr>
            <a:r>
              <a:rPr lang="en-GB">
                <a:solidFill>
                  <a:schemeClr val="lt1"/>
                </a:solidFill>
              </a:rPr>
              <a:t>Suitability of MVP </a:t>
            </a:r>
            <a:endParaRPr>
              <a:solidFill>
                <a:schemeClr val="lt1"/>
              </a:solidFill>
            </a:endParaRPr>
          </a:p>
          <a:p>
            <a:pPr indent="0" lvl="0" marL="457200" rtl="0" algn="l">
              <a:spcBef>
                <a:spcPts val="1600"/>
              </a:spcBef>
              <a:spcAft>
                <a:spcPts val="0"/>
              </a:spcAft>
              <a:buNone/>
            </a:pPr>
            <a:r>
              <a:t/>
            </a:r>
            <a:endParaRPr>
              <a:solidFill>
                <a:schemeClr val="lt1"/>
              </a:solidFill>
            </a:endParaRPr>
          </a:p>
          <a:p>
            <a:pPr indent="0" lvl="0" marL="914400" rtl="0" algn="l">
              <a:spcBef>
                <a:spcPts val="1600"/>
              </a:spcBef>
              <a:spcAft>
                <a:spcPts val="1600"/>
              </a:spcAft>
              <a:buNone/>
            </a:pPr>
            <a:r>
              <a:t/>
            </a:r>
            <a:endParaRPr>
              <a:solidFill>
                <a:schemeClr val="lt1"/>
              </a:solidFill>
            </a:endParaRPr>
          </a:p>
        </p:txBody>
      </p:sp>
      <p:sp>
        <p:nvSpPr>
          <p:cNvPr id="75" name="Google Shape;75;p14"/>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311700" y="43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W</a:t>
            </a:r>
            <a:r>
              <a:rPr lang="en-GB">
                <a:solidFill>
                  <a:schemeClr val="lt1"/>
                </a:solidFill>
              </a:rPr>
              <a:t>ork as an Agile team</a:t>
            </a:r>
            <a:endParaRPr>
              <a:solidFill>
                <a:schemeClr val="lt1"/>
              </a:solidFill>
            </a:endParaRPr>
          </a:p>
        </p:txBody>
      </p:sp>
      <p:sp>
        <p:nvSpPr>
          <p:cNvPr id="81" name="Google Shape;8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Brainstormed issues and solutions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Careful planning</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Division into sub-teams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Different sprint leaders</a:t>
            </a:r>
            <a:endParaRPr>
              <a:solidFill>
                <a:schemeClr val="lt1"/>
              </a:solidFill>
            </a:endParaRPr>
          </a:p>
        </p:txBody>
      </p:sp>
      <p:sp>
        <p:nvSpPr>
          <p:cNvPr id="82" name="Google Shape;82;p15"/>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4430950" y="1286625"/>
            <a:ext cx="4197448" cy="3148101"/>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Deadlines</a:t>
            </a:r>
            <a:endParaRPr>
              <a:solidFill>
                <a:schemeClr val="lt1"/>
              </a:solidFill>
            </a:endParaRPr>
          </a:p>
        </p:txBody>
      </p:sp>
      <p:sp>
        <p:nvSpPr>
          <p:cNvPr id="89" name="Google Shape;8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Agile-styled Sprints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Reallocation of tasks</a:t>
            </a:r>
            <a:endParaRPr>
              <a:solidFill>
                <a:schemeClr val="lt1"/>
              </a:solidFill>
            </a:endParaRPr>
          </a:p>
        </p:txBody>
      </p:sp>
      <p:sp>
        <p:nvSpPr>
          <p:cNvPr id="90" name="Google Shape;90;p16"/>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1279000" y="2362725"/>
            <a:ext cx="1306500" cy="621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Allocate tasks</a:t>
            </a:r>
            <a:endParaRPr/>
          </a:p>
        </p:txBody>
      </p:sp>
      <p:cxnSp>
        <p:nvCxnSpPr>
          <p:cNvPr id="92" name="Google Shape;92;p16"/>
          <p:cNvCxnSpPr>
            <a:stCxn id="91" idx="3"/>
            <a:endCxn id="93" idx="1"/>
          </p:cNvCxnSpPr>
          <p:nvPr/>
        </p:nvCxnSpPr>
        <p:spPr>
          <a:xfrm>
            <a:off x="2585500" y="2673525"/>
            <a:ext cx="742800" cy="0"/>
          </a:xfrm>
          <a:prstGeom prst="straightConnector1">
            <a:avLst/>
          </a:prstGeom>
          <a:noFill/>
          <a:ln cap="flat" cmpd="sng" w="9525">
            <a:solidFill>
              <a:srgbClr val="000000"/>
            </a:solidFill>
            <a:prstDash val="solid"/>
            <a:round/>
            <a:headEnd len="med" w="med" type="none"/>
            <a:tailEnd len="med" w="med" type="triangle"/>
          </a:ln>
        </p:spPr>
      </p:cxnSp>
      <p:sp>
        <p:nvSpPr>
          <p:cNvPr id="93" name="Google Shape;93;p16"/>
          <p:cNvSpPr/>
          <p:nvPr/>
        </p:nvSpPr>
        <p:spPr>
          <a:xfrm>
            <a:off x="3328300" y="2362725"/>
            <a:ext cx="1560300" cy="621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Meet deadline</a:t>
            </a:r>
            <a:endParaRPr/>
          </a:p>
        </p:txBody>
      </p:sp>
      <p:sp>
        <p:nvSpPr>
          <p:cNvPr id="94" name="Google Shape;94;p16"/>
          <p:cNvSpPr/>
          <p:nvPr/>
        </p:nvSpPr>
        <p:spPr>
          <a:xfrm>
            <a:off x="5722400" y="2362725"/>
            <a:ext cx="1560300" cy="621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Discuss progress</a:t>
            </a:r>
            <a:endParaRPr/>
          </a:p>
        </p:txBody>
      </p:sp>
      <p:cxnSp>
        <p:nvCxnSpPr>
          <p:cNvPr id="95" name="Google Shape;95;p16"/>
          <p:cNvCxnSpPr>
            <a:stCxn id="93" idx="3"/>
            <a:endCxn id="94" idx="1"/>
          </p:cNvCxnSpPr>
          <p:nvPr/>
        </p:nvCxnSpPr>
        <p:spPr>
          <a:xfrm>
            <a:off x="4888600" y="2673525"/>
            <a:ext cx="833700" cy="0"/>
          </a:xfrm>
          <a:prstGeom prst="straightConnector1">
            <a:avLst/>
          </a:prstGeom>
          <a:noFill/>
          <a:ln cap="flat" cmpd="sng" w="9525">
            <a:solidFill>
              <a:srgbClr val="000000"/>
            </a:solidFill>
            <a:prstDash val="solid"/>
            <a:round/>
            <a:headEnd len="med" w="med" type="none"/>
            <a:tailEnd len="med" w="med" type="triangle"/>
          </a:ln>
        </p:spPr>
      </p:cxnSp>
      <p:sp>
        <p:nvSpPr>
          <p:cNvPr id="96" name="Google Shape;96;p16"/>
          <p:cNvSpPr/>
          <p:nvPr/>
        </p:nvSpPr>
        <p:spPr>
          <a:xfrm>
            <a:off x="6301125" y="3722100"/>
            <a:ext cx="1560300" cy="621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Reallocate task</a:t>
            </a:r>
            <a:endParaRPr/>
          </a:p>
        </p:txBody>
      </p:sp>
      <p:cxnSp>
        <p:nvCxnSpPr>
          <p:cNvPr id="97" name="Google Shape;97;p16"/>
          <p:cNvCxnSpPr>
            <a:stCxn id="94" idx="3"/>
            <a:endCxn id="96" idx="3"/>
          </p:cNvCxnSpPr>
          <p:nvPr/>
        </p:nvCxnSpPr>
        <p:spPr>
          <a:xfrm>
            <a:off x="7282700" y="2673525"/>
            <a:ext cx="578700" cy="1359300"/>
          </a:xfrm>
          <a:prstGeom prst="bentConnector3">
            <a:avLst>
              <a:gd fmla="val 141153" name="adj1"/>
            </a:avLst>
          </a:prstGeom>
          <a:noFill/>
          <a:ln cap="flat" cmpd="sng" w="9525">
            <a:solidFill>
              <a:srgbClr val="000000"/>
            </a:solidFill>
            <a:prstDash val="solid"/>
            <a:round/>
            <a:headEnd len="med" w="med" type="none"/>
            <a:tailEnd len="med" w="med" type="none"/>
          </a:ln>
        </p:spPr>
      </p:cxnSp>
      <p:cxnSp>
        <p:nvCxnSpPr>
          <p:cNvPr id="98" name="Google Shape;98;p16"/>
          <p:cNvCxnSpPr>
            <a:endCxn id="96" idx="3"/>
          </p:cNvCxnSpPr>
          <p:nvPr/>
        </p:nvCxnSpPr>
        <p:spPr>
          <a:xfrm rot="10800000">
            <a:off x="7861425" y="4032900"/>
            <a:ext cx="137100" cy="0"/>
          </a:xfrm>
          <a:prstGeom prst="straightConnector1">
            <a:avLst/>
          </a:prstGeom>
          <a:noFill/>
          <a:ln cap="flat" cmpd="sng" w="9525">
            <a:solidFill>
              <a:srgbClr val="000000"/>
            </a:solidFill>
            <a:prstDash val="solid"/>
            <a:round/>
            <a:headEnd len="med" w="med" type="none"/>
            <a:tailEnd len="med" w="med" type="triangle"/>
          </a:ln>
        </p:spPr>
      </p:cxnSp>
      <p:cxnSp>
        <p:nvCxnSpPr>
          <p:cNvPr id="99" name="Google Shape;99;p16"/>
          <p:cNvCxnSpPr>
            <a:stCxn id="94" idx="2"/>
            <a:endCxn id="91" idx="2"/>
          </p:cNvCxnSpPr>
          <p:nvPr/>
        </p:nvCxnSpPr>
        <p:spPr>
          <a:xfrm rot="5400000">
            <a:off x="4217150" y="699525"/>
            <a:ext cx="600" cy="4570200"/>
          </a:xfrm>
          <a:prstGeom prst="bentConnector3">
            <a:avLst>
              <a:gd fmla="val 39687500" name="adj1"/>
            </a:avLst>
          </a:prstGeom>
          <a:noFill/>
          <a:ln cap="flat" cmpd="sng" w="9525">
            <a:solidFill>
              <a:srgbClr val="000000"/>
            </a:solidFill>
            <a:prstDash val="solid"/>
            <a:round/>
            <a:headEnd len="med" w="med" type="none"/>
            <a:tailEnd len="med" w="med" type="none"/>
          </a:ln>
        </p:spPr>
      </p:cxnSp>
      <p:cxnSp>
        <p:nvCxnSpPr>
          <p:cNvPr id="100" name="Google Shape;100;p16"/>
          <p:cNvCxnSpPr>
            <a:endCxn id="91" idx="2"/>
          </p:cNvCxnSpPr>
          <p:nvPr/>
        </p:nvCxnSpPr>
        <p:spPr>
          <a:xfrm rot="10800000">
            <a:off x="1932250" y="2984325"/>
            <a:ext cx="0" cy="238200"/>
          </a:xfrm>
          <a:prstGeom prst="straightConnector1">
            <a:avLst/>
          </a:prstGeom>
          <a:noFill/>
          <a:ln cap="flat" cmpd="sng" w="9525">
            <a:solidFill>
              <a:srgbClr val="000000"/>
            </a:solidFill>
            <a:prstDash val="solid"/>
            <a:round/>
            <a:headEnd len="med" w="med" type="none"/>
            <a:tailEnd len="med" w="med" type="triangle"/>
          </a:ln>
        </p:spPr>
      </p:cxnSp>
      <p:cxnSp>
        <p:nvCxnSpPr>
          <p:cNvPr id="101" name="Google Shape;101;p16"/>
          <p:cNvCxnSpPr>
            <a:stCxn id="96" idx="2"/>
            <a:endCxn id="91" idx="1"/>
          </p:cNvCxnSpPr>
          <p:nvPr/>
        </p:nvCxnSpPr>
        <p:spPr>
          <a:xfrm flipH="1" rot="5400000">
            <a:off x="3345075" y="607500"/>
            <a:ext cx="1670100" cy="5802300"/>
          </a:xfrm>
          <a:prstGeom prst="bentConnector4">
            <a:avLst>
              <a:gd fmla="val -14258" name="adj1"/>
              <a:gd fmla="val 104104" name="adj2"/>
            </a:avLst>
          </a:prstGeom>
          <a:noFill/>
          <a:ln cap="flat" cmpd="sng" w="9525">
            <a:solidFill>
              <a:srgbClr val="000000"/>
            </a:solidFill>
            <a:prstDash val="solid"/>
            <a:round/>
            <a:headEnd len="med" w="med" type="none"/>
            <a:tailEnd len="med" w="med" type="none"/>
          </a:ln>
        </p:spPr>
      </p:cxnSp>
      <p:cxnSp>
        <p:nvCxnSpPr>
          <p:cNvPr id="102" name="Google Shape;102;p16"/>
          <p:cNvCxnSpPr/>
          <p:nvPr/>
        </p:nvCxnSpPr>
        <p:spPr>
          <a:xfrm>
            <a:off x="1182750" y="2673525"/>
            <a:ext cx="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Researching</a:t>
            </a:r>
            <a:endParaRPr>
              <a:solidFill>
                <a:schemeClr val="lt1"/>
              </a:solidFill>
            </a:endParaRPr>
          </a:p>
        </p:txBody>
      </p:sp>
      <p:sp>
        <p:nvSpPr>
          <p:cNvPr id="108" name="Google Shape;10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AWS services and tools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Tutorials	</a:t>
            </a:r>
            <a:endParaRPr>
              <a:solidFill>
                <a:schemeClr val="lt1"/>
              </a:solidFill>
            </a:endParaRPr>
          </a:p>
        </p:txBody>
      </p:sp>
      <p:sp>
        <p:nvSpPr>
          <p:cNvPr id="109" name="Google Shape;109;p17"/>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7"/>
          <p:cNvPicPr preferRelativeResize="0"/>
          <p:nvPr/>
        </p:nvPicPr>
        <p:blipFill>
          <a:blip r:embed="rId3">
            <a:alphaModFix/>
          </a:blip>
          <a:stretch>
            <a:fillRect/>
          </a:stretch>
        </p:blipFill>
        <p:spPr>
          <a:xfrm>
            <a:off x="2835888" y="3153075"/>
            <a:ext cx="1229652" cy="1387875"/>
          </a:xfrm>
          <a:prstGeom prst="rect">
            <a:avLst/>
          </a:prstGeom>
          <a:noFill/>
          <a:ln>
            <a:noFill/>
          </a:ln>
        </p:spPr>
      </p:pic>
      <p:pic>
        <p:nvPicPr>
          <p:cNvPr id="111" name="Google Shape;111;p17"/>
          <p:cNvPicPr preferRelativeResize="0"/>
          <p:nvPr/>
        </p:nvPicPr>
        <p:blipFill>
          <a:blip r:embed="rId4">
            <a:alphaModFix/>
          </a:blip>
          <a:stretch>
            <a:fillRect/>
          </a:stretch>
        </p:blipFill>
        <p:spPr>
          <a:xfrm>
            <a:off x="4741486" y="3077587"/>
            <a:ext cx="1509000" cy="1491288"/>
          </a:xfrm>
          <a:prstGeom prst="rect">
            <a:avLst/>
          </a:prstGeom>
          <a:noFill/>
          <a:ln>
            <a:noFill/>
          </a:ln>
        </p:spPr>
      </p:pic>
      <p:pic>
        <p:nvPicPr>
          <p:cNvPr id="112" name="Google Shape;112;p17"/>
          <p:cNvPicPr preferRelativeResize="0"/>
          <p:nvPr/>
        </p:nvPicPr>
        <p:blipFill rotWithShape="1">
          <a:blip r:embed="rId5">
            <a:alphaModFix/>
          </a:blip>
          <a:srcRect b="0" l="0" r="61597" t="0"/>
          <a:stretch/>
        </p:blipFill>
        <p:spPr>
          <a:xfrm>
            <a:off x="7030872" y="3071750"/>
            <a:ext cx="1378841" cy="1497125"/>
          </a:xfrm>
          <a:prstGeom prst="rect">
            <a:avLst/>
          </a:prstGeom>
          <a:noFill/>
          <a:ln>
            <a:noFill/>
          </a:ln>
        </p:spPr>
      </p:pic>
      <p:pic>
        <p:nvPicPr>
          <p:cNvPr id="113" name="Google Shape;113;p17"/>
          <p:cNvPicPr preferRelativeResize="0"/>
          <p:nvPr/>
        </p:nvPicPr>
        <p:blipFill>
          <a:blip r:embed="rId6">
            <a:alphaModFix/>
          </a:blip>
          <a:stretch>
            <a:fillRect/>
          </a:stretch>
        </p:blipFill>
        <p:spPr>
          <a:xfrm>
            <a:off x="930313" y="3082413"/>
            <a:ext cx="1229652" cy="147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Overview of what</a:t>
            </a:r>
            <a:r>
              <a:rPr lang="en-GB">
                <a:solidFill>
                  <a:schemeClr val="lt1"/>
                </a:solidFill>
              </a:rPr>
              <a:t> we have done</a:t>
            </a:r>
            <a:endParaRPr>
              <a:solidFill>
                <a:schemeClr val="lt1"/>
              </a:solidFill>
            </a:endParaRPr>
          </a:p>
        </p:txBody>
      </p:sp>
      <p:sp>
        <p:nvSpPr>
          <p:cNvPr id="119" name="Google Shape;119;p18"/>
          <p:cNvSpPr txBox="1"/>
          <p:nvPr>
            <p:ph idx="1" type="body"/>
          </p:nvPr>
        </p:nvSpPr>
        <p:spPr>
          <a:xfrm>
            <a:off x="311700" y="1142050"/>
            <a:ext cx="4209600" cy="342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Making a real-time data generator</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Aggregate the data</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Store the aggregated data into a back-end database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Archive the raw data generated to another database</a:t>
            </a:r>
            <a:endParaRPr>
              <a:solidFill>
                <a:schemeClr val="lt1"/>
              </a:solidFill>
            </a:endParaRPr>
          </a:p>
        </p:txBody>
      </p:sp>
      <p:sp>
        <p:nvSpPr>
          <p:cNvPr id="120" name="Google Shape;120;p18"/>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8"/>
          <p:cNvPicPr preferRelativeResize="0"/>
          <p:nvPr/>
        </p:nvPicPr>
        <p:blipFill rotWithShape="1">
          <a:blip r:embed="rId3">
            <a:alphaModFix/>
          </a:blip>
          <a:srcRect b="2359" l="550" r="-550" t="-2360"/>
          <a:stretch/>
        </p:blipFill>
        <p:spPr>
          <a:xfrm>
            <a:off x="4521300" y="1238862"/>
            <a:ext cx="4311024" cy="3233276"/>
          </a:xfrm>
          <a:prstGeom prst="rect">
            <a:avLst/>
          </a:prstGeom>
          <a:noFill/>
          <a:ln>
            <a:noFill/>
          </a:ln>
        </p:spPr>
      </p:pic>
      <p:sp>
        <p:nvSpPr>
          <p:cNvPr id="122" name="Google Shape;122;p18"/>
          <p:cNvSpPr/>
          <p:nvPr/>
        </p:nvSpPr>
        <p:spPr>
          <a:xfrm>
            <a:off x="4525325" y="1318250"/>
            <a:ext cx="4286100" cy="315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Problems we encountered</a:t>
            </a:r>
            <a:endParaRPr>
              <a:solidFill>
                <a:schemeClr val="lt1"/>
              </a:solidFill>
            </a:endParaRPr>
          </a:p>
        </p:txBody>
      </p:sp>
      <p:sp>
        <p:nvSpPr>
          <p:cNvPr id="128" name="Google Shape;128;p19"/>
          <p:cNvSpPr txBox="1"/>
          <p:nvPr>
            <p:ph idx="1" type="body"/>
          </p:nvPr>
        </p:nvSpPr>
        <p:spPr>
          <a:xfrm>
            <a:off x="311700" y="1341413"/>
            <a:ext cx="7794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GB">
                <a:solidFill>
                  <a:schemeClr val="lt1"/>
                </a:solidFill>
              </a:rPr>
              <a:t>We were given a flat (csv) data whereas the specification requires real-time data</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Solution: creating our own data generator (producer) in Go language</a:t>
            </a:r>
            <a:endParaRPr>
              <a:solidFill>
                <a:schemeClr val="lt1"/>
              </a:solidFill>
            </a:endParaRPr>
          </a:p>
          <a:p>
            <a:pPr indent="0" lvl="0" marL="914400" rtl="0" algn="l">
              <a:spcBef>
                <a:spcPts val="1600"/>
              </a:spcBef>
              <a:spcAft>
                <a:spcPts val="0"/>
              </a:spcAft>
              <a:buNone/>
            </a:pPr>
            <a:r>
              <a:t/>
            </a:r>
            <a:endParaRPr sz="900">
              <a:solidFill>
                <a:schemeClr val="lt1"/>
              </a:solidFill>
            </a:endParaRPr>
          </a:p>
          <a:p>
            <a:pPr indent="-342900" lvl="0" marL="457200" rtl="0" algn="l">
              <a:spcBef>
                <a:spcPts val="1600"/>
              </a:spcBef>
              <a:spcAft>
                <a:spcPts val="0"/>
              </a:spcAft>
              <a:buClr>
                <a:schemeClr val="lt1"/>
              </a:buClr>
              <a:buSzPts val="1800"/>
              <a:buChar char="-"/>
            </a:pPr>
            <a:r>
              <a:rPr lang="en-GB" sz="1800">
                <a:solidFill>
                  <a:schemeClr val="lt1"/>
                </a:solidFill>
              </a:rPr>
              <a:t> </a:t>
            </a:r>
            <a:r>
              <a:rPr lang="en-GB">
                <a:solidFill>
                  <a:schemeClr val="lt1"/>
                </a:solidFill>
              </a:rPr>
              <a:t>Alexa cannot be triggered without user’s invocation (eg: Alexa open… / Alexa tell … to …)</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Solution: currently being developed by Alexa</a:t>
            </a:r>
            <a:endParaRPr sz="1400">
              <a:solidFill>
                <a:schemeClr val="lt1"/>
              </a:solidFill>
            </a:endParaRPr>
          </a:p>
          <a:p>
            <a:pPr indent="0" lvl="0" marL="457200" rtl="0" algn="l">
              <a:spcBef>
                <a:spcPts val="1600"/>
              </a:spcBef>
              <a:spcAft>
                <a:spcPts val="1600"/>
              </a:spcAft>
              <a:buNone/>
            </a:pPr>
            <a:r>
              <a:t/>
            </a:r>
            <a:endParaRPr>
              <a:solidFill>
                <a:schemeClr val="lt1"/>
              </a:solidFill>
            </a:endParaRPr>
          </a:p>
        </p:txBody>
      </p:sp>
      <p:sp>
        <p:nvSpPr>
          <p:cNvPr id="129" name="Google Shape;129;p19"/>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3" name="Shape 133"/>
        <p:cNvGrpSpPr/>
        <p:nvPr/>
      </p:nvGrpSpPr>
      <p:grpSpPr>
        <a:xfrm>
          <a:off x="0" y="0"/>
          <a:ext cx="0" cy="0"/>
          <a:chOff x="0" y="0"/>
          <a:chExt cx="0" cy="0"/>
        </a:xfrm>
      </p:grpSpPr>
      <p:sp>
        <p:nvSpPr>
          <p:cNvPr id="134" name="Google Shape;134;p20"/>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Architecture </a:t>
            </a:r>
            <a:endParaRPr/>
          </a:p>
        </p:txBody>
      </p:sp>
      <p:pic>
        <p:nvPicPr>
          <p:cNvPr id="136" name="Google Shape;136;p20"/>
          <p:cNvPicPr preferRelativeResize="0"/>
          <p:nvPr/>
        </p:nvPicPr>
        <p:blipFill>
          <a:blip r:embed="rId3">
            <a:alphaModFix/>
          </a:blip>
          <a:stretch>
            <a:fillRect/>
          </a:stretch>
        </p:blipFill>
        <p:spPr>
          <a:xfrm>
            <a:off x="1376275" y="839025"/>
            <a:ext cx="6391461" cy="375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8B1C4"/>
        </a:solidFill>
      </p:bgPr>
    </p:bg>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Demos</a:t>
            </a:r>
            <a:endParaRPr>
              <a:solidFill>
                <a:schemeClr val="lt1"/>
              </a:solidFill>
            </a:endParaRPr>
          </a:p>
        </p:txBody>
      </p:sp>
      <p:sp>
        <p:nvSpPr>
          <p:cNvPr id="142" name="Google Shape;142;p21"/>
          <p:cNvSpPr/>
          <p:nvPr/>
        </p:nvSpPr>
        <p:spPr>
          <a:xfrm>
            <a:off x="-67925" y="5081500"/>
            <a:ext cx="9211800" cy="149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1"/>
          <p:cNvPicPr preferRelativeResize="0"/>
          <p:nvPr/>
        </p:nvPicPr>
        <p:blipFill>
          <a:blip r:embed="rId3">
            <a:alphaModFix/>
          </a:blip>
          <a:stretch>
            <a:fillRect/>
          </a:stretch>
        </p:blipFill>
        <p:spPr>
          <a:xfrm>
            <a:off x="680748" y="1144650"/>
            <a:ext cx="2779926" cy="3186825"/>
          </a:xfrm>
          <a:prstGeom prst="rect">
            <a:avLst/>
          </a:prstGeom>
          <a:noFill/>
          <a:ln>
            <a:noFill/>
          </a:ln>
        </p:spPr>
      </p:pic>
      <p:pic>
        <p:nvPicPr>
          <p:cNvPr id="144" name="Google Shape;144;p21"/>
          <p:cNvPicPr preferRelativeResize="0"/>
          <p:nvPr/>
        </p:nvPicPr>
        <p:blipFill>
          <a:blip r:embed="rId4">
            <a:alphaModFix/>
          </a:blip>
          <a:stretch>
            <a:fillRect/>
          </a:stretch>
        </p:blipFill>
        <p:spPr>
          <a:xfrm>
            <a:off x="3779125" y="1144650"/>
            <a:ext cx="3113723" cy="3186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